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ofPieChart>
        <c:ofPieType val="pie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S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23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113-4E3E-999D-F1FA95B2B5F9}"/>
              </c:ext>
            </c:extLst>
          </c:dPt>
          <c:dPt>
            <c:idx val="1"/>
            <c:bubble3D val="0"/>
            <c:explosion val="22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F113-4E3E-999D-F1FA95B2B5F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113-4E3E-999D-F1FA95B2B5F9}"/>
              </c:ext>
            </c:extLst>
          </c:dPt>
          <c:dLbls>
            <c:dLbl>
              <c:idx val="0"/>
              <c:layout>
                <c:manualLayout>
                  <c:x val="-0.18353522744800002"/>
                  <c:y val="-0.1997155219793621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>
                        <a:solidFill>
                          <a:schemeClr val="bg1"/>
                        </a:solidFill>
                      </a:rPr>
                      <a:t>60%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80952410877896"/>
                      <c:h val="0.226333607594319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F113-4E3E-999D-F1FA95B2B5F9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/>
                      <a:t>21.5%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63541801433135"/>
                      <c:h val="9.55103042996100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F113-4E3E-999D-F1FA95B2B5F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F1E026A-6BDB-4366-A464-37FBBDD1C275}" type="PERCENTAGE">
                      <a:rPr lang="en-US" sz="2800"/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[PORCENTAJE]</a:t>
                    </a:fld>
                    <a:endParaRPr lang="es-SV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19426016778416"/>
                      <c:h val="0.129962850102820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113-4E3E-999D-F1FA95B2B5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S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60</c:v>
                </c:pt>
                <c:pt idx="1">
                  <c:v>21.5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3-4E3E-999D-F1FA95B2B5F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43882461216256"/>
          <c:y val="0.10232679974875322"/>
          <c:w val="0.4481087538360975"/>
          <c:h val="0.7625478120592921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D23-4706-87BF-06C379A849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D23-4706-87BF-06C379A849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D23-4706-87BF-06C379A84912}"/>
              </c:ext>
            </c:extLst>
          </c:dPt>
          <c:dLbls>
            <c:dLbl>
              <c:idx val="0"/>
              <c:layout>
                <c:manualLayout>
                  <c:x val="0.22460724988908776"/>
                  <c:y val="-0.40679368715874659"/>
                </c:manualLayout>
              </c:layout>
              <c:tx>
                <c:rich>
                  <a:bodyPr/>
                  <a:lstStyle/>
                  <a:p>
                    <a:r>
                      <a:rPr lang="en-US" sz="4400" dirty="0">
                        <a:solidFill>
                          <a:schemeClr val="tx1"/>
                        </a:solidFill>
                      </a:rPr>
                      <a:t>36.9%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42046761211191"/>
                      <c:h val="0.2069812365492166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0D23-4706-87BF-06C379A84912}"/>
                </c:ext>
              </c:extLst>
            </c:dLbl>
            <c:dLbl>
              <c:idx val="1"/>
              <c:layout>
                <c:manualLayout>
                  <c:x val="-0.1783783402909743"/>
                  <c:y val="0.1735274248144889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4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/>
                      <a:t>9.6%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4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D23-4706-87BF-06C379A84912}"/>
                </c:ext>
              </c:extLst>
            </c:dLbl>
            <c:dLbl>
              <c:idx val="2"/>
              <c:layout>
                <c:manualLayout>
                  <c:x val="-0.23266447115243902"/>
                  <c:y val="-0.15344740281481248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>
                        <a:solidFill>
                          <a:schemeClr val="tx1"/>
                        </a:solidFill>
                      </a:rPr>
                      <a:t>11.1%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21015147096922"/>
                      <c:h val="8.181391373220822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0D23-4706-87BF-06C379A849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S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36.9</c:v>
                </c:pt>
                <c:pt idx="1">
                  <c:v>9.6</c:v>
                </c:pt>
                <c:pt idx="2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3-4706-87BF-06C379A8491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SV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64264168276065"/>
          <c:y val="9.4652929844364325E-2"/>
          <c:w val="0.45271460919222223"/>
          <c:h val="0.8205873944362519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3FF-401A-AC76-86791FE5DEE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FF-401A-AC76-86791FE5DEE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3FF-401A-AC76-86791FE5DEE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FF-401A-AC76-86791FE5DEE0}"/>
              </c:ext>
            </c:extLst>
          </c:dPt>
          <c:dLbls>
            <c:dLbl>
              <c:idx val="0"/>
              <c:layout>
                <c:manualLayout>
                  <c:x val="0.20900768561565272"/>
                  <c:y val="-0.160444922541949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EC2363C-014E-4E07-95EC-67E20341FEBE}" type="VALUE">
                      <a:rPr lang="en-US" sz="4400" smtClean="0"/>
                      <a:pPr>
                        <a:defRPr/>
                      </a:pPr>
                      <a:t>[VALOR]</a:t>
                    </a:fld>
                    <a:r>
                      <a:rPr lang="en-US" sz="4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04644616467277"/>
                      <c:h val="0.170802223987291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3FF-401A-AC76-86791FE5DEE0}"/>
                </c:ext>
              </c:extLst>
            </c:dLbl>
            <c:dLbl>
              <c:idx val="1"/>
              <c:layout>
                <c:manualLayout>
                  <c:x val="0.27836139814608385"/>
                  <c:y val="-4.451964356241280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1C2F895-0260-4A27-BC63-474660584DD8}" type="VALUE">
                      <a:rPr lang="en-US" sz="4400" smtClean="0"/>
                      <a:pPr>
                        <a:defRPr/>
                      </a:pPr>
                      <a:t>[VALOR]</a:t>
                    </a:fld>
                    <a:r>
                      <a:rPr lang="en-US" sz="4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99053702325854"/>
                      <c:h val="9.091900540857192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3FF-401A-AC76-86791FE5DEE0}"/>
                </c:ext>
              </c:extLst>
            </c:dLbl>
            <c:dLbl>
              <c:idx val="2"/>
              <c:layout>
                <c:manualLayout>
                  <c:x val="-0.23810815674750802"/>
                  <c:y val="-1.85498514843386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E5E4E1-217B-4B32-84DE-DE44BE704FB7}" type="VALUE">
                      <a:rPr lang="en-US" sz="3600" smtClean="0"/>
                      <a:pPr>
                        <a:defRPr/>
                      </a:pPr>
                      <a:t>[VALOR]</a:t>
                    </a:fld>
                    <a:r>
                      <a:rPr lang="en-US" sz="36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95060879468592"/>
                      <c:h val="0.108232200127288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3FF-401A-AC76-86791FE5DEE0}"/>
                </c:ext>
              </c:extLst>
            </c:dLbl>
            <c:dLbl>
              <c:idx val="3"/>
              <c:layout>
                <c:manualLayout>
                  <c:x val="-0.19239690243974503"/>
                  <c:y val="-0.25722460724949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E706258-956C-47D4-B490-C7B923A955E8}" type="VALUE">
                      <a:rPr lang="en-US" sz="4000" smtClean="0"/>
                      <a:pPr>
                        <a:defRPr/>
                      </a:pPr>
                      <a:t>[VALOR]</a:t>
                    </a:fld>
                    <a:r>
                      <a:rPr lang="en-US" sz="40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16675844026072"/>
                      <c:h val="8.59723783460816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3FF-401A-AC76-86791FE5DE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S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45.7</c:v>
                </c:pt>
                <c:pt idx="1">
                  <c:v>9</c:v>
                </c:pt>
                <c:pt idx="2">
                  <c:v>17.399999999999999</c:v>
                </c:pt>
                <c:pt idx="3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F-401A-AC76-86791FE5D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2"/>
        <c:holeSize val="5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31-4013-8E46-58786DDD3C0B}"/>
              </c:ext>
            </c:extLst>
          </c:dPt>
          <c:dPt>
            <c:idx val="1"/>
            <c:bubble3D val="0"/>
            <c:explosion val="3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63A-4C6F-B485-2A8BB10760EF}"/>
              </c:ext>
            </c:extLst>
          </c:dPt>
          <c:dPt>
            <c:idx val="2"/>
            <c:bubble3D val="0"/>
            <c:explosion val="17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63A-4C6F-B485-2A8BB10760EF}"/>
              </c:ext>
            </c:extLst>
          </c:dPt>
          <c:dPt>
            <c:idx val="3"/>
            <c:bubble3D val="0"/>
            <c:explosion val="19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3A-4C6F-B485-2A8BB10760EF}"/>
              </c:ext>
            </c:extLst>
          </c:dPt>
          <c:dLbls>
            <c:dLbl>
              <c:idx val="1"/>
              <c:layout>
                <c:manualLayout>
                  <c:x val="-3.4984650615817625E-2"/>
                  <c:y val="-0.463243794287429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b="1" dirty="0"/>
                      <a:t>58.32%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61535905308577"/>
                      <c:h val="0.1739475774424146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663A-4C6F-B485-2A8BB10760EF}"/>
                </c:ext>
              </c:extLst>
            </c:dLbl>
            <c:dLbl>
              <c:idx val="2"/>
              <c:layout>
                <c:manualLayout>
                  <c:x val="-4.9083589782222034E-2"/>
                  <c:y val="0.1404786951273664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63A-4C6F-B485-2A8BB10760EF}"/>
                </c:ext>
              </c:extLst>
            </c:dLbl>
            <c:dLbl>
              <c:idx val="3"/>
              <c:layout>
                <c:manualLayout>
                  <c:x val="-0.10376558025271979"/>
                  <c:y val="3.83619045236501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SV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165611418505578E-2"/>
                      <c:h val="8.501985702938839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63A-4C6F-B485-2A8BB10760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SV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1">
                  <c:v>58.32</c:v>
                </c:pt>
                <c:pt idx="2">
                  <c:v>24.64</c:v>
                </c:pt>
                <c:pt idx="3">
                  <c:v>12.74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3A-4C6F-B485-2A8BB10760E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33-4ECE-A9B0-ABB796A7BF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33-4ECE-A9B0-ABB796A7BF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33-4ECE-A9B0-ABB796A7BF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33-4ECE-A9B0-ABB796A7BFA4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FA-4F0F-888B-B02920F90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36-4BED-A7A2-8C2CF4E07199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FAA-46B1-8021-EA5342A8D9C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36-4BED-A7A2-8C2CF4E07199}"/>
              </c:ext>
            </c:extLst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36-4BED-A7A2-8C2CF4E07199}"/>
              </c:ext>
            </c:extLst>
          </c:dPt>
          <c:cat>
            <c:strRef>
              <c:f>Hoja1!$A$2:$A$5</c:f>
              <c:strCache>
                <c:ptCount val="4"/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1">
                  <c:v>41</c:v>
                </c:pt>
                <c:pt idx="2">
                  <c:v>22.38</c:v>
                </c:pt>
                <c:pt idx="3">
                  <c:v>34.4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A-46B1-8021-EA5342A8D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shade val="58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shade val="58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3">
                      <a:shade val="58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F2-4BBA-BA4F-8298C63A1DC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86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shade val="86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3">
                      <a:shade val="86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F2-4BBA-BA4F-8298C63A1DC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86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tint val="86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3">
                      <a:tint val="86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F2-4BBA-BA4F-8298C63A1DC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3">
                      <a:tint val="58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3">
                      <a:tint val="58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3">
                      <a:tint val="58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5F2-4BBA-BA4F-8298C63A1DC4}"/>
              </c:ext>
            </c:extLst>
          </c:dPt>
          <c:cat>
            <c:strRef>
              <c:f>Hoja1!$A$2:$A$5</c:f>
              <c:strCache>
                <c:ptCount val="3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8-4206-BCA4-A141B32E3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F6A-4D01-90B9-F49CB80B6625}"/>
              </c:ext>
            </c:extLst>
          </c:dPt>
          <c:dPt>
            <c:idx val="1"/>
            <c:bubble3D val="0"/>
            <c:explosion val="9"/>
            <c:spPr>
              <a:solidFill>
                <a:schemeClr val="accent5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64-42AA-AE6D-E4D28FF9B690}"/>
              </c:ext>
            </c:extLst>
          </c:dPt>
          <c:dPt>
            <c:idx val="2"/>
            <c:bubble3D val="0"/>
            <c:spPr>
              <a:solidFill>
                <a:schemeClr val="accent5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F6A-4D01-90B9-F49CB80B6625}"/>
              </c:ext>
            </c:extLst>
          </c:dPt>
          <c:dPt>
            <c:idx val="3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F6A-4D01-90B9-F49CB80B6625}"/>
              </c:ext>
            </c:extLst>
          </c:dPt>
          <c:dLbls>
            <c:delete val="1"/>
          </c:dLbls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4-42AA-AE6D-E4D28FF9B69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FF9-42EA-8BF7-1E404A0F0E38}"/>
              </c:ext>
            </c:extLst>
          </c:dPt>
          <c:dPt>
            <c:idx val="1"/>
            <c:bubble3D val="0"/>
            <c:explosion val="9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58C-4055-8296-64E5D48C59EE}"/>
              </c:ext>
            </c:extLst>
          </c:dPt>
          <c:dPt>
            <c:idx val="2"/>
            <c:bubble3D val="0"/>
            <c:explosion val="4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58C-4055-8296-64E5D48C59EE}"/>
              </c:ext>
            </c:extLst>
          </c:dPt>
          <c:dPt>
            <c:idx val="3"/>
            <c:bubble3D val="0"/>
            <c:explosion val="8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58C-4055-8296-64E5D48C59EE}"/>
              </c:ext>
            </c:extLst>
          </c:dPt>
          <c:cat>
            <c:strRef>
              <c:f>Hoja1!$A$2:$A$5</c:f>
              <c:strCache>
                <c:ptCount val="4"/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13</c:v>
                </c:pt>
                <c:pt idx="1">
                  <c:v>22</c:v>
                </c:pt>
                <c:pt idx="2">
                  <c:v>15.93</c:v>
                </c:pt>
                <c:pt idx="3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C-4055-8296-64E5D48C5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58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tint val="58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6">
                      <a:tint val="58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C9-4996-9E94-596F53E4597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86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tint val="86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6">
                      <a:tint val="86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C9-4996-9E94-596F53E4597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hade val="86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86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86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0C9-4996-9E94-596F53E4597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shade val="58000"/>
                      <a:tint val="98000"/>
                      <a:satMod val="110000"/>
                      <a:lumMod val="104000"/>
                    </a:schemeClr>
                  </a:gs>
                  <a:gs pos="69000">
                    <a:schemeClr val="accent6">
                      <a:shade val="58000"/>
                      <a:shade val="84000"/>
                      <a:satMod val="130000"/>
                      <a:lumMod val="92000"/>
                    </a:schemeClr>
                  </a:gs>
                  <a:gs pos="100000">
                    <a:schemeClr val="accent6">
                      <a:shade val="58000"/>
                      <a:shade val="76000"/>
                      <a:satMod val="13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0C9-4996-9E94-596F53E45972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27.6</c:v>
                </c:pt>
                <c:pt idx="1">
                  <c:v>7.1</c:v>
                </c:pt>
                <c:pt idx="2">
                  <c:v>7.9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D-4ABA-B621-FFC8D0F37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SV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0.45258</cdr:x>
      <cdr:y>0.41624</cdr:y>
    </cdr:from>
    <cdr:to>
      <cdr:x>0.54742</cdr:x>
      <cdr:y>0.58376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4D43882E-FC9F-410E-B05D-22C2A0C53326}"/>
            </a:ext>
          </a:extLst>
        </cdr:cNvPr>
        <cdr:cNvSpPr txBox="1"/>
      </cdr:nvSpPr>
      <cdr:spPr>
        <a:xfrm xmlns:a="http://schemas.openxmlformats.org/drawingml/2006/main">
          <a:off x="4364037" y="227217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  <cdr:relSizeAnchor xmlns:cdr="http://schemas.openxmlformats.org/drawingml/2006/chartDrawing">
    <cdr:from>
      <cdr:x>0.5514</cdr:x>
      <cdr:y>0.5</cdr:y>
    </cdr:from>
    <cdr:to>
      <cdr:x>0.81445</cdr:x>
      <cdr:y>0.71425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34413700-9CA3-4689-8B23-D4ABAF48DD9A}"/>
            </a:ext>
          </a:extLst>
        </cdr:cNvPr>
        <cdr:cNvSpPr txBox="1"/>
      </cdr:nvSpPr>
      <cdr:spPr>
        <a:xfrm xmlns:a="http://schemas.openxmlformats.org/drawingml/2006/main">
          <a:off x="5316817" y="2729378"/>
          <a:ext cx="2536452" cy="1169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  <cdr:relSizeAnchor xmlns:cdr="http://schemas.openxmlformats.org/drawingml/2006/chartDrawing">
    <cdr:from>
      <cdr:x>0.76424</cdr:x>
      <cdr:y>0.27084</cdr:y>
    </cdr:from>
    <cdr:to>
      <cdr:x>0.93438</cdr:x>
      <cdr:y>0.49747</cdr:y>
    </cdr:to>
    <cdr:sp macro="" textlink="">
      <cdr:nvSpPr>
        <cdr:cNvPr id="5" name="CuadroTexto 4">
          <a:extLst xmlns:a="http://schemas.openxmlformats.org/drawingml/2006/main">
            <a:ext uri="{FF2B5EF4-FFF2-40B4-BE49-F238E27FC236}">
              <a16:creationId xmlns:a16="http://schemas.microsoft.com/office/drawing/2014/main" id="{917A0EF9-24F7-486B-81CB-7758F1E9C574}"/>
            </a:ext>
          </a:extLst>
        </cdr:cNvPr>
        <cdr:cNvSpPr txBox="1"/>
      </cdr:nvSpPr>
      <cdr:spPr>
        <a:xfrm xmlns:a="http://schemas.openxmlformats.org/drawingml/2006/main">
          <a:off x="7369175" y="1478430"/>
          <a:ext cx="1640541" cy="1237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  <cdr:relSizeAnchor xmlns:cdr="http://schemas.openxmlformats.org/drawingml/2006/chartDrawing">
    <cdr:from>
      <cdr:x>0.08492</cdr:x>
      <cdr:y>0.13727</cdr:y>
    </cdr:from>
    <cdr:to>
      <cdr:x>0.3138</cdr:x>
      <cdr:y>0.22243</cdr:y>
    </cdr:to>
    <cdr:sp macro="" textlink="">
      <cdr:nvSpPr>
        <cdr:cNvPr id="7" name="CuadroTexto 8">
          <a:extLst xmlns:a="http://schemas.openxmlformats.org/drawingml/2006/main">
            <a:ext uri="{FF2B5EF4-FFF2-40B4-BE49-F238E27FC236}">
              <a16:creationId xmlns:a16="http://schemas.microsoft.com/office/drawing/2014/main" id="{A8E26AB9-0893-4B67-ADBE-543759A03417}"/>
            </a:ext>
          </a:extLst>
        </cdr:cNvPr>
        <cdr:cNvSpPr txBox="1"/>
      </cdr:nvSpPr>
      <cdr:spPr>
        <a:xfrm xmlns:a="http://schemas.openxmlformats.org/drawingml/2006/main">
          <a:off x="783384" y="744109"/>
          <a:ext cx="211137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400" b="1" dirty="0"/>
            <a:t>DIABETES  </a:t>
          </a:r>
          <a:endParaRPr lang="es-SV" sz="2400" b="1" dirty="0"/>
        </a:p>
      </cdr:txBody>
    </cdr:sp>
  </cdr:relSizeAnchor>
  <cdr:relSizeAnchor xmlns:cdr="http://schemas.openxmlformats.org/drawingml/2006/chartDrawing">
    <cdr:from>
      <cdr:x>0.03106</cdr:x>
      <cdr:y>0.75595</cdr:y>
    </cdr:from>
    <cdr:to>
      <cdr:x>0.47858</cdr:x>
      <cdr:y>0.97737</cdr:y>
    </cdr:to>
    <cdr:sp macro="" textlink="">
      <cdr:nvSpPr>
        <cdr:cNvPr id="8" name="CuadroTexto 8">
          <a:extLst xmlns:a="http://schemas.openxmlformats.org/drawingml/2006/main">
            <a:ext uri="{FF2B5EF4-FFF2-40B4-BE49-F238E27FC236}">
              <a16:creationId xmlns:a16="http://schemas.microsoft.com/office/drawing/2014/main" id="{730A130F-87D0-4E8E-87E5-22DE309C1CD0}"/>
            </a:ext>
          </a:extLst>
        </cdr:cNvPr>
        <cdr:cNvSpPr txBox="1"/>
      </cdr:nvSpPr>
      <cdr:spPr>
        <a:xfrm xmlns:a="http://schemas.openxmlformats.org/drawingml/2006/main">
          <a:off x="286551" y="4097971"/>
          <a:ext cx="4128246" cy="1200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SV" sz="2400" b="1" kern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PROBLEMAS GASTROINTESTINALES  </a:t>
          </a:r>
        </a:p>
        <a:p xmlns:a="http://schemas.openxmlformats.org/drawingml/2006/main">
          <a:r>
            <a:rPr lang="es-SV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(diarrea, gastritis, colitis) </a:t>
          </a:r>
          <a:endParaRPr lang="es-SV" sz="24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0.71385</cdr:x>
      <cdr:y>0.27031</cdr:y>
    </cdr:from>
    <cdr:to>
      <cdr:x>0.92994</cdr:x>
      <cdr:y>0.51589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ECF7711A-F14D-48AC-BD6C-AC2807889AB6}"/>
            </a:ext>
          </a:extLst>
        </cdr:cNvPr>
        <cdr:cNvSpPr txBox="1"/>
      </cdr:nvSpPr>
      <cdr:spPr>
        <a:xfrm xmlns:a="http://schemas.openxmlformats.org/drawingml/2006/main">
          <a:off x="6441328" y="1080527"/>
          <a:ext cx="1949823" cy="981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  <cdr:relSizeAnchor xmlns:cdr="http://schemas.openxmlformats.org/drawingml/2006/chartDrawing">
    <cdr:from>
      <cdr:x>0.70464</cdr:x>
      <cdr:y>0.17343</cdr:y>
    </cdr:from>
    <cdr:to>
      <cdr:x>0.98071</cdr:x>
      <cdr:y>0.55245</cdr:y>
    </cdr:to>
    <cdr:sp macro="" textlink="">
      <cdr:nvSpPr>
        <cdr:cNvPr id="5" name="CuadroTexto 4">
          <a:extLst xmlns:a="http://schemas.openxmlformats.org/drawingml/2006/main">
            <a:ext uri="{FF2B5EF4-FFF2-40B4-BE49-F238E27FC236}">
              <a16:creationId xmlns:a16="http://schemas.microsoft.com/office/drawing/2014/main" id="{873B107F-7D98-46D1-8B2B-F3DE47EF7378}"/>
            </a:ext>
          </a:extLst>
        </cdr:cNvPr>
        <cdr:cNvSpPr txBox="1"/>
      </cdr:nvSpPr>
      <cdr:spPr>
        <a:xfrm xmlns:a="http://schemas.openxmlformats.org/drawingml/2006/main">
          <a:off x="6558287" y="890540"/>
          <a:ext cx="2569516" cy="19461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SV" sz="2800" dirty="0">
              <a:solidFill>
                <a:schemeClr val="tx1"/>
              </a:solidFill>
            </a:rPr>
            <a:t>NO  SUPO  </a:t>
          </a:r>
        </a:p>
        <a:p xmlns:a="http://schemas.openxmlformats.org/drawingml/2006/main">
          <a:pPr algn="ctr"/>
          <a:r>
            <a:rPr lang="es-SV" sz="2800" dirty="0">
              <a:solidFill>
                <a:schemeClr val="tx1"/>
              </a:solidFill>
            </a:rPr>
            <a:t>NO QUISO RESPONDER</a:t>
          </a:r>
        </a:p>
      </cdr:txBody>
    </cdr:sp>
  </cdr:relSizeAnchor>
  <cdr:relSizeAnchor xmlns:cdr="http://schemas.openxmlformats.org/drawingml/2006/chartDrawing">
    <cdr:from>
      <cdr:x>0.08152</cdr:x>
      <cdr:y>0.57831</cdr:y>
    </cdr:from>
    <cdr:to>
      <cdr:x>0.35759</cdr:x>
      <cdr:y>0.95732</cdr:y>
    </cdr:to>
    <cdr:sp macro="" textlink="">
      <cdr:nvSpPr>
        <cdr:cNvPr id="6" name="CuadroTexto 1">
          <a:extLst xmlns:a="http://schemas.openxmlformats.org/drawingml/2006/main">
            <a:ext uri="{FF2B5EF4-FFF2-40B4-BE49-F238E27FC236}">
              <a16:creationId xmlns:a16="http://schemas.microsoft.com/office/drawing/2014/main" id="{25B88576-B868-4A86-B859-C3E5A9EA6959}"/>
            </a:ext>
          </a:extLst>
        </cdr:cNvPr>
        <cdr:cNvSpPr txBox="1"/>
      </cdr:nvSpPr>
      <cdr:spPr>
        <a:xfrm xmlns:a="http://schemas.openxmlformats.org/drawingml/2006/main">
          <a:off x="835678" y="2311679"/>
          <a:ext cx="2830131" cy="1515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SV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0.04006</cdr:x>
      <cdr:y>0.79021</cdr:y>
    </cdr:from>
    <cdr:to>
      <cdr:x>0.29291</cdr:x>
      <cdr:y>1</cdr:y>
    </cdr:to>
    <cdr:sp macro="" textlink="">
      <cdr:nvSpPr>
        <cdr:cNvPr id="7" name="CuadroTexto 1">
          <a:extLst xmlns:a="http://schemas.openxmlformats.org/drawingml/2006/main">
            <a:ext uri="{FF2B5EF4-FFF2-40B4-BE49-F238E27FC236}">
              <a16:creationId xmlns:a16="http://schemas.microsoft.com/office/drawing/2014/main" id="{927CA75D-C6A2-44BB-A738-3C8B845ED97B}"/>
            </a:ext>
          </a:extLst>
        </cdr:cNvPr>
        <cdr:cNvSpPr txBox="1"/>
      </cdr:nvSpPr>
      <cdr:spPr>
        <a:xfrm xmlns:a="http://schemas.openxmlformats.org/drawingml/2006/main">
          <a:off x="372822" y="4057583"/>
          <a:ext cx="2353428" cy="1077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SV" sz="2800" dirty="0">
              <a:solidFill>
                <a:schemeClr val="tx1"/>
              </a:solidFill>
            </a:rPr>
            <a:t>FALTA DE DINERO</a:t>
          </a:r>
        </a:p>
      </cdr:txBody>
    </cdr:sp>
  </cdr:relSizeAnchor>
  <cdr:relSizeAnchor xmlns:cdr="http://schemas.openxmlformats.org/drawingml/2006/chartDrawing">
    <cdr:from>
      <cdr:x>0</cdr:x>
      <cdr:y>0.20979</cdr:y>
    </cdr:from>
    <cdr:to>
      <cdr:x>0.36553</cdr:x>
      <cdr:y>0.5888</cdr:y>
    </cdr:to>
    <cdr:sp macro="" textlink="">
      <cdr:nvSpPr>
        <cdr:cNvPr id="8" name="CuadroTexto 1">
          <a:extLst xmlns:a="http://schemas.openxmlformats.org/drawingml/2006/main">
            <a:ext uri="{FF2B5EF4-FFF2-40B4-BE49-F238E27FC236}">
              <a16:creationId xmlns:a16="http://schemas.microsoft.com/office/drawing/2014/main" id="{5A815665-5BAF-4A24-9B3F-FF24D448EDA8}"/>
            </a:ext>
          </a:extLst>
        </cdr:cNvPr>
        <cdr:cNvSpPr txBox="1"/>
      </cdr:nvSpPr>
      <cdr:spPr>
        <a:xfrm xmlns:a="http://schemas.openxmlformats.org/drawingml/2006/main">
          <a:off x="-1442337" y="1077229"/>
          <a:ext cx="3402106" cy="19461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SV" sz="2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0.23241</cdr:y>
    </cdr:from>
    <cdr:to>
      <cdr:x>0.2958</cdr:x>
      <cdr:y>0.4422</cdr:y>
    </cdr:to>
    <cdr:sp macro="" textlink="">
      <cdr:nvSpPr>
        <cdr:cNvPr id="9" name="CuadroTexto 1">
          <a:extLst xmlns:a="http://schemas.openxmlformats.org/drawingml/2006/main">
            <a:ext uri="{FF2B5EF4-FFF2-40B4-BE49-F238E27FC236}">
              <a16:creationId xmlns:a16="http://schemas.microsoft.com/office/drawing/2014/main" id="{5A815665-5BAF-4A24-9B3F-FF24D448EDA8}"/>
            </a:ext>
          </a:extLst>
        </cdr:cNvPr>
        <cdr:cNvSpPr txBox="1"/>
      </cdr:nvSpPr>
      <cdr:spPr>
        <a:xfrm xmlns:a="http://schemas.openxmlformats.org/drawingml/2006/main">
          <a:off x="-1442337" y="1193361"/>
          <a:ext cx="2753145" cy="1077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SV" sz="2400" dirty="0"/>
            <a:t>MALA CALIDAD DE ATENCION EN EL CENTRO DE SALUD</a:t>
          </a:r>
          <a:endParaRPr lang="es-SV" sz="24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0.68432</cdr:y>
    </cdr:from>
    <cdr:to>
      <cdr:x>0.41972</cdr:x>
      <cdr:y>1</cdr:y>
    </cdr:to>
    <cdr:sp macro="" textlink="">
      <cdr:nvSpPr>
        <cdr:cNvPr id="2" name="CuadroTexto 13">
          <a:extLst xmlns:a="http://schemas.openxmlformats.org/drawingml/2006/main">
            <a:ext uri="{FF2B5EF4-FFF2-40B4-BE49-F238E27FC236}">
              <a16:creationId xmlns:a16="http://schemas.microsoft.com/office/drawing/2014/main" id="{FE16D8DE-A53F-42D3-8A49-71D6B09914A0}"/>
            </a:ext>
          </a:extLst>
        </cdr:cNvPr>
        <cdr:cNvSpPr txBox="1"/>
      </cdr:nvSpPr>
      <cdr:spPr>
        <a:xfrm xmlns:a="http://schemas.openxmlformats.org/drawingml/2006/main">
          <a:off x="0" y="2981662"/>
          <a:ext cx="3576918" cy="12618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dirty="0"/>
            <a:t>Solo un </a:t>
          </a:r>
          <a:r>
            <a:rPr lang="es-ES" sz="3600" b="1" dirty="0"/>
            <a:t>24.64% </a:t>
          </a:r>
          <a:r>
            <a:rPr lang="es-ES" sz="2000" dirty="0"/>
            <a:t>reportó recibir siempre sus medicinas.</a:t>
          </a:r>
          <a:endParaRPr lang="es-SV" sz="20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0.34957</cdr:x>
      <cdr:y>0.37728</cdr:y>
    </cdr:to>
    <cdr:sp macro="" textlink="">
      <cdr:nvSpPr>
        <cdr:cNvPr id="4" name="CuadroTexto 13">
          <a:extLst xmlns:a="http://schemas.openxmlformats.org/drawingml/2006/main">
            <a:ext uri="{FF2B5EF4-FFF2-40B4-BE49-F238E27FC236}">
              <a16:creationId xmlns:a16="http://schemas.microsoft.com/office/drawing/2014/main" id="{81AB4E9A-67D8-496A-92E3-B7D2D7B40777}"/>
            </a:ext>
          </a:extLst>
        </cdr:cNvPr>
        <cdr:cNvSpPr txBox="1"/>
      </cdr:nvSpPr>
      <cdr:spPr>
        <a:xfrm xmlns:a="http://schemas.openxmlformats.org/drawingml/2006/main">
          <a:off x="-1834917" y="0"/>
          <a:ext cx="2979130" cy="15081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dirty="0">
              <a:solidFill>
                <a:schemeClr val="tx1"/>
              </a:solidFill>
            </a:rPr>
            <a:t>Un </a:t>
          </a:r>
          <a:r>
            <a:rPr lang="es-ES" sz="3200" b="1" dirty="0">
              <a:solidFill>
                <a:schemeClr val="tx1"/>
              </a:solidFill>
            </a:rPr>
            <a:t>12.74%</a:t>
          </a:r>
          <a:r>
            <a:rPr lang="es-ES" sz="2000" dirty="0">
              <a:solidFill>
                <a:schemeClr val="tx1"/>
              </a:solidFill>
            </a:rPr>
            <a:t> indicó que no le entregan los medicamentos recetados.</a:t>
          </a:r>
          <a:endParaRPr lang="es-SV" sz="2000" dirty="0">
            <a:solidFill>
              <a:schemeClr val="tx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0.66405</cdr:x>
      <cdr:y>0.14028</cdr:y>
    </cdr:from>
    <cdr:to>
      <cdr:x>1</cdr:x>
      <cdr:y>0.35071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89C80F3-4FE5-402A-987B-E3B013073CAD}"/>
            </a:ext>
          </a:extLst>
        </cdr:cNvPr>
        <cdr:cNvSpPr txBox="1"/>
      </cdr:nvSpPr>
      <cdr:spPr>
        <a:xfrm xmlns:a="http://schemas.openxmlformats.org/drawingml/2006/main">
          <a:off x="6225988" y="618564"/>
          <a:ext cx="2868706" cy="927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  <cdr:relSizeAnchor xmlns:cdr="http://schemas.openxmlformats.org/drawingml/2006/chartDrawing">
    <cdr:from>
      <cdr:x>0.72912</cdr:x>
      <cdr:y>0.09149</cdr:y>
    </cdr:from>
    <cdr:to>
      <cdr:x>0.91179</cdr:x>
      <cdr:y>0.28361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9B343A59-B99D-44D5-8381-081F41927F70}"/>
            </a:ext>
          </a:extLst>
        </cdr:cNvPr>
        <cdr:cNvSpPr txBox="1"/>
      </cdr:nvSpPr>
      <cdr:spPr>
        <a:xfrm xmlns:a="http://schemas.openxmlformats.org/drawingml/2006/main">
          <a:off x="6225988" y="403411"/>
          <a:ext cx="1559859" cy="847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SV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F5866AF-E96F-46EE-B0A0-224EAD1AC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572" y="1713052"/>
            <a:ext cx="7789762" cy="387751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SV" sz="3600" b="1" kern="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la Encuesta sobre Servicios de Salud en El Salvador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SV" sz="3600" kern="1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SV" sz="3600" kern="1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s-SV" sz="2300" kern="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Este informe presenta un análisis de los resultados de una encuesta realizada a 1,193 personas en El Salvador, con el objetivo de comprender su acceso, percepción y experiencia con los servicios de salud del país.</a:t>
            </a:r>
            <a:endParaRPr lang="es-SV" sz="2300" kern="1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88863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0531C1C2-7BD8-4A1B-B53B-54C39B9F1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2331007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Gráfico 2">
            <a:extLst>
              <a:ext uri="{FF2B5EF4-FFF2-40B4-BE49-F238E27FC236}">
                <a16:creationId xmlns:a16="http://schemas.microsoft.com/office/drawing/2014/main" id="{C1387FB6-729A-41EE-94BC-076DB8987A89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8577" y="661404"/>
            <a:ext cx="9394846" cy="553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312106B-59A7-4CFB-9EC6-378EA9B1518E}"/>
              </a:ext>
            </a:extLst>
          </p:cNvPr>
          <p:cNvSpPr txBox="1"/>
          <p:nvPr/>
        </p:nvSpPr>
        <p:spPr>
          <a:xfrm>
            <a:off x="1536515" y="816320"/>
            <a:ext cx="43930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SV" sz="2400" dirty="0"/>
              <a:t>Solo el 16% de la población puede optar por servicios privados de salud.</a:t>
            </a:r>
          </a:p>
        </p:txBody>
      </p:sp>
      <p:graphicFrame>
        <p:nvGraphicFramePr>
          <p:cNvPr id="18" name="Marcador de contenido 17">
            <a:extLst>
              <a:ext uri="{FF2B5EF4-FFF2-40B4-BE49-F238E27FC236}">
                <a16:creationId xmlns:a16="http://schemas.microsoft.com/office/drawing/2014/main" id="{1966049C-8B4C-458B-918A-060B325D3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141644"/>
              </p:ext>
            </p:extLst>
          </p:nvPr>
        </p:nvGraphicFramePr>
        <p:xfrm>
          <a:off x="2269668" y="1416485"/>
          <a:ext cx="7319761" cy="3689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0E5A338-21B9-45EA-9A6F-94C61F492D81}"/>
              </a:ext>
            </a:extLst>
          </p:cNvPr>
          <p:cNvSpPr txBox="1"/>
          <p:nvPr/>
        </p:nvSpPr>
        <p:spPr>
          <a:xfrm>
            <a:off x="6179392" y="551271"/>
            <a:ext cx="51808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dirty="0"/>
              <a:t>Más del 60% de la población encuestada depende directamente del sistema público de salud.</a:t>
            </a:r>
            <a:endParaRPr lang="es-SV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C443815-6FEC-437B-AFE9-65BF28DD0876}"/>
              </a:ext>
            </a:extLst>
          </p:cNvPr>
          <p:cNvSpPr txBox="1"/>
          <p:nvPr/>
        </p:nvSpPr>
        <p:spPr>
          <a:xfrm>
            <a:off x="1030146" y="4652391"/>
            <a:ext cx="41738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conjunto, el 21.5% de las personas encuestadas prefiere usar remedios caseros (12%) o automedicarse (9.5%) antes que buscar atención médica formal.</a:t>
            </a:r>
            <a:endParaRPr lang="es-SV" sz="2000" dirty="0"/>
          </a:p>
        </p:txBody>
      </p:sp>
    </p:spTree>
    <p:extLst>
      <p:ext uri="{BB962C8B-B14F-4D97-AF65-F5344CB8AC3E}">
        <p14:creationId xmlns:p14="http://schemas.microsoft.com/office/powerpoint/2010/main" val="1743497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9E45304-C11C-473D-9488-52C3EC82F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652" y="556591"/>
            <a:ext cx="10336696" cy="583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7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DDEB1D52-2C4F-4E96-81FD-DA98EADAD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327050"/>
              </p:ext>
            </p:extLst>
          </p:nvPr>
        </p:nvGraphicFramePr>
        <p:xfrm>
          <a:off x="712506" y="1127753"/>
          <a:ext cx="9224870" cy="5420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E507FEC-FE87-405F-BBB6-F8DA12D179DE}"/>
              </a:ext>
            </a:extLst>
          </p:cNvPr>
          <p:cNvSpPr txBox="1"/>
          <p:nvPr/>
        </p:nvSpPr>
        <p:spPr>
          <a:xfrm>
            <a:off x="2551579" y="471868"/>
            <a:ext cx="7385797" cy="65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SV" sz="3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Enfermedades Más Frecuentes</a:t>
            </a:r>
            <a:endParaRPr lang="es-SV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E26AB9-0893-4B67-ADBE-543759A03417}"/>
              </a:ext>
            </a:extLst>
          </p:cNvPr>
          <p:cNvSpPr txBox="1"/>
          <p:nvPr/>
        </p:nvSpPr>
        <p:spPr>
          <a:xfrm>
            <a:off x="7458824" y="2684073"/>
            <a:ext cx="41282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Problemas Respiratorios: </a:t>
            </a:r>
          </a:p>
          <a:p>
            <a:r>
              <a:rPr lang="es-ES" sz="2400" dirty="0"/>
              <a:t>El 36.9%  reportó haber buscado atención para afecciones como: </a:t>
            </a:r>
          </a:p>
          <a:p>
            <a:r>
              <a:rPr lang="es-ES" sz="2400" dirty="0"/>
              <a:t>gripe, tos, fiebre, neumonía o sinusitis.</a:t>
            </a:r>
            <a:endParaRPr lang="es-SV" sz="2400" dirty="0"/>
          </a:p>
        </p:txBody>
      </p:sp>
    </p:spTree>
    <p:extLst>
      <p:ext uri="{BB962C8B-B14F-4D97-AF65-F5344CB8AC3E}">
        <p14:creationId xmlns:p14="http://schemas.microsoft.com/office/powerpoint/2010/main" val="388815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987C90E5-1A9F-4858-8E6E-BFA24492873F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0" y="228599"/>
            <a:ext cx="10004612" cy="641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65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5D78D76-1FA6-40D8-8BCB-12D898EBD8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412611"/>
              </p:ext>
            </p:extLst>
          </p:nvPr>
        </p:nvGraphicFramePr>
        <p:xfrm>
          <a:off x="1442337" y="1158410"/>
          <a:ext cx="9307325" cy="5134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747E2434-56DF-4F06-B6EF-948D4AA55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166" y="808056"/>
            <a:ext cx="8579974" cy="1077229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3. Razones para la Automedicación</a:t>
            </a:r>
            <a:endParaRPr lang="es-SV" sz="4000" dirty="0"/>
          </a:p>
        </p:txBody>
      </p:sp>
      <p:sp>
        <p:nvSpPr>
          <p:cNvPr id="7" name="CuadroTexto 1">
            <a:extLst>
              <a:ext uri="{FF2B5EF4-FFF2-40B4-BE49-F238E27FC236}">
                <a16:creationId xmlns:a16="http://schemas.microsoft.com/office/drawing/2014/main" id="{5A815665-5BAF-4A24-9B3F-FF24D448EDA8}"/>
              </a:ext>
            </a:extLst>
          </p:cNvPr>
          <p:cNvSpPr txBox="1"/>
          <p:nvPr/>
        </p:nvSpPr>
        <p:spPr>
          <a:xfrm>
            <a:off x="7449671" y="5320135"/>
            <a:ext cx="3402106" cy="19461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SV" sz="2400" dirty="0"/>
              <a:t>LEJANIA DEL CENTRO DE SALUD</a:t>
            </a:r>
            <a:endParaRPr lang="es-SV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8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5">
            <a:extLst>
              <a:ext uri="{FF2B5EF4-FFF2-40B4-BE49-F238E27FC236}">
                <a16:creationId xmlns:a16="http://schemas.microsoft.com/office/drawing/2014/main" id="{93F34FCC-EC23-4171-B859-DA7C9CB1A3B2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456" y="521913"/>
            <a:ext cx="10089497" cy="567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94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6E52E75B-4A10-4B7D-9AF4-A3F6F5E602EB}"/>
              </a:ext>
            </a:extLst>
          </p:cNvPr>
          <p:cNvSpPr txBox="1"/>
          <p:nvPr/>
        </p:nvSpPr>
        <p:spPr>
          <a:xfrm>
            <a:off x="2336427" y="564591"/>
            <a:ext cx="87439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SV" sz="4000" dirty="0"/>
              <a:t>4. Abastecimiento de Medicamentos</a:t>
            </a:r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3CCD3FD1-27CB-4260-B571-B53EFEA836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860987"/>
              </p:ext>
            </p:extLst>
          </p:nvPr>
        </p:nvGraphicFramePr>
        <p:xfrm>
          <a:off x="1834917" y="1703014"/>
          <a:ext cx="8522166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FE16D8DE-A53F-42D3-8A49-71D6B09914A0}"/>
              </a:ext>
            </a:extLst>
          </p:cNvPr>
          <p:cNvSpPr txBox="1"/>
          <p:nvPr/>
        </p:nvSpPr>
        <p:spPr>
          <a:xfrm>
            <a:off x="7745506" y="2767280"/>
            <a:ext cx="3576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La mayoría de los encuestados, afirmó que "a veces" recibe sus medicamentos.</a:t>
            </a:r>
            <a:endParaRPr lang="es-SV" sz="2000" dirty="0"/>
          </a:p>
        </p:txBody>
      </p:sp>
    </p:spTree>
    <p:extLst>
      <p:ext uri="{BB962C8B-B14F-4D97-AF65-F5344CB8AC3E}">
        <p14:creationId xmlns:p14="http://schemas.microsoft.com/office/powerpoint/2010/main" val="3950479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6">
            <a:extLst>
              <a:ext uri="{FF2B5EF4-FFF2-40B4-BE49-F238E27FC236}">
                <a16:creationId xmlns:a16="http://schemas.microsoft.com/office/drawing/2014/main" id="{22FACD9C-6434-4603-9B5A-DC6DBACE1E3B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529" y="255494"/>
            <a:ext cx="10313895" cy="597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4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145BB-EF9B-45A5-AC68-A188A57C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1" y="606352"/>
            <a:ext cx="5701552" cy="644226"/>
          </a:xfrm>
        </p:spPr>
        <p:txBody>
          <a:bodyPr>
            <a:normAutofit/>
          </a:bodyPr>
          <a:lstStyle/>
          <a:p>
            <a:pPr algn="ctr"/>
            <a:r>
              <a:rPr lang="es-SV" sz="4000" dirty="0">
                <a:latin typeface="+mn-lt"/>
              </a:rPr>
              <a:t>5. GASTO EN SALUD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81DBF7F9-B07D-4A92-B07F-C650791823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057654"/>
              </p:ext>
            </p:extLst>
          </p:nvPr>
        </p:nvGraphicFramePr>
        <p:xfrm>
          <a:off x="1411941" y="1885286"/>
          <a:ext cx="9157634" cy="4164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50796CED-8ADA-46A2-8805-AAFC1B5E5833}"/>
              </a:ext>
            </a:extLst>
          </p:cNvPr>
          <p:cNvSpPr txBox="1"/>
          <p:nvPr/>
        </p:nvSpPr>
        <p:spPr>
          <a:xfrm>
            <a:off x="8041341" y="2353235"/>
            <a:ext cx="325418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Gasto Moderado: El </a:t>
            </a:r>
            <a:r>
              <a:rPr lang="es-ES" sz="4000" b="1" dirty="0"/>
              <a:t>43.08%</a:t>
            </a:r>
            <a:r>
              <a:rPr lang="es-ES" sz="2800" b="1" dirty="0"/>
              <a:t> </a:t>
            </a:r>
            <a:r>
              <a:rPr lang="es-ES" sz="2800" dirty="0"/>
              <a:t>gastó entre $5 y $100.</a:t>
            </a:r>
            <a:endParaRPr lang="es-SV" sz="28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9B91BA-8BD9-4A6C-94AE-7BA3874CD1E8}"/>
              </a:ext>
            </a:extLst>
          </p:cNvPr>
          <p:cNvSpPr txBox="1"/>
          <p:nvPr/>
        </p:nvSpPr>
        <p:spPr>
          <a:xfrm>
            <a:off x="1001807" y="1734670"/>
            <a:ext cx="348278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Gasto Significativo: Un </a:t>
            </a:r>
            <a:r>
              <a:rPr lang="es-ES" sz="4000" b="1" dirty="0"/>
              <a:t>26.15%</a:t>
            </a:r>
            <a:r>
              <a:rPr lang="es-ES" sz="2800" dirty="0"/>
              <a:t> </a:t>
            </a:r>
          </a:p>
          <a:p>
            <a:r>
              <a:rPr lang="es-ES" sz="2800" dirty="0"/>
              <a:t>gastó entre $100 y $200</a:t>
            </a:r>
            <a:r>
              <a:rPr lang="es-ES" dirty="0"/>
              <a:t>.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735999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7">
            <a:extLst>
              <a:ext uri="{FF2B5EF4-FFF2-40B4-BE49-F238E27FC236}">
                <a16:creationId xmlns:a16="http://schemas.microsoft.com/office/drawing/2014/main" id="{E62FE6EF-B985-456C-BF6B-C1F6DC808D52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5947" y="396689"/>
            <a:ext cx="10260105" cy="606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43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5E2F3-A544-413A-BE90-9C8335DA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527" y="808037"/>
            <a:ext cx="7661745" cy="751822"/>
          </a:xfrm>
        </p:spPr>
        <p:txBody>
          <a:bodyPr/>
          <a:lstStyle/>
          <a:p>
            <a:pPr algn="ctr"/>
            <a:r>
              <a:rPr lang="es-ES" b="1" dirty="0"/>
              <a:t>6. Distancia a la Unidad de Salud</a:t>
            </a:r>
            <a:endParaRPr lang="es-SV" b="1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DB7211ED-7761-4BEF-9B7B-9075D953D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989827"/>
              </p:ext>
            </p:extLst>
          </p:nvPr>
        </p:nvGraphicFramePr>
        <p:xfrm>
          <a:off x="3504831" y="1559859"/>
          <a:ext cx="4725136" cy="3765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891E0B55-0E8F-4C8A-A296-0EB7375BCF2D}"/>
              </a:ext>
            </a:extLst>
          </p:cNvPr>
          <p:cNvSpPr txBox="1"/>
          <p:nvPr/>
        </p:nvSpPr>
        <p:spPr>
          <a:xfrm>
            <a:off x="7345106" y="1985403"/>
            <a:ext cx="3757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  <a:r>
              <a:rPr lang="es-ES" sz="4000" b="1" dirty="0"/>
              <a:t>41% </a:t>
            </a:r>
            <a:r>
              <a:rPr lang="es-ES" dirty="0"/>
              <a:t> </a:t>
            </a:r>
            <a:r>
              <a:rPr lang="es-ES" sz="2400" dirty="0"/>
              <a:t>se encuentra a una distancia de 2 a 4 km</a:t>
            </a:r>
            <a:endParaRPr lang="es-SV" sz="2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0D9864-9C6E-4F96-8DBD-91E8778C1FEF}"/>
              </a:ext>
            </a:extLst>
          </p:cNvPr>
          <p:cNvSpPr txBox="1"/>
          <p:nvPr/>
        </p:nvSpPr>
        <p:spPr>
          <a:xfrm>
            <a:off x="3837662" y="5298141"/>
            <a:ext cx="40594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22.38%</a:t>
            </a:r>
            <a:r>
              <a:rPr lang="es-ES" sz="2800" dirty="0"/>
              <a:t> está a menos de 1 km.</a:t>
            </a:r>
            <a:endParaRPr lang="es-SV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FC8EE54-DD5A-49E1-9391-44D3539D2B8F}"/>
              </a:ext>
            </a:extLst>
          </p:cNvPr>
          <p:cNvSpPr txBox="1"/>
          <p:nvPr/>
        </p:nvSpPr>
        <p:spPr>
          <a:xfrm>
            <a:off x="1089212" y="1800737"/>
            <a:ext cx="36441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2400" dirty="0"/>
              <a:t>aproximadamente </a:t>
            </a:r>
            <a:r>
              <a:rPr lang="es-SV" sz="4000" b="1" dirty="0"/>
              <a:t>34.4%</a:t>
            </a:r>
            <a:r>
              <a:rPr lang="es-SV" sz="2400" dirty="0"/>
              <a:t> vive a 5 km o más de distancia.</a:t>
            </a:r>
          </a:p>
        </p:txBody>
      </p:sp>
    </p:spTree>
    <p:extLst>
      <p:ext uri="{BB962C8B-B14F-4D97-AF65-F5344CB8AC3E}">
        <p14:creationId xmlns:p14="http://schemas.microsoft.com/office/powerpoint/2010/main" val="2237175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8">
            <a:extLst>
              <a:ext uri="{FF2B5EF4-FFF2-40B4-BE49-F238E27FC236}">
                <a16:creationId xmlns:a16="http://schemas.microsoft.com/office/drawing/2014/main" id="{25D19C5C-152D-4EAC-A000-72E98AFAA08D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7471" y="524435"/>
            <a:ext cx="9507070" cy="539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59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3FBA7-D525-4529-9433-343278A33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056" y="482744"/>
            <a:ext cx="5859837" cy="658406"/>
          </a:xfrm>
        </p:spPr>
        <p:txBody>
          <a:bodyPr>
            <a:noAutofit/>
          </a:bodyPr>
          <a:lstStyle/>
          <a:p>
            <a:pPr algn="ctr"/>
            <a:r>
              <a:rPr lang="es-SV" sz="4400" dirty="0"/>
              <a:t>7. Días de Atención</a:t>
            </a:r>
          </a:p>
        </p:txBody>
      </p:sp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id="{AF2ABA25-2CC4-45F9-8E2A-F207DB85C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699441"/>
              </p:ext>
            </p:extLst>
          </p:nvPr>
        </p:nvGraphicFramePr>
        <p:xfrm>
          <a:off x="-749767" y="1649225"/>
          <a:ext cx="7796212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A2A88B3-316C-4A31-806C-2CC4363F49D5}"/>
              </a:ext>
            </a:extLst>
          </p:cNvPr>
          <p:cNvSpPr txBox="1"/>
          <p:nvPr/>
        </p:nvSpPr>
        <p:spPr>
          <a:xfrm>
            <a:off x="5042648" y="2401392"/>
            <a:ext cx="59973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90%</a:t>
            </a:r>
            <a:r>
              <a:rPr lang="es-ES" sz="6000" dirty="0"/>
              <a:t> </a:t>
            </a:r>
            <a:r>
              <a:rPr lang="es-ES" dirty="0"/>
              <a:t> </a:t>
            </a:r>
            <a:r>
              <a:rPr lang="es-ES" sz="3200" dirty="0"/>
              <a:t>de las personas indicó que la atención en unidades de salud mayormente es de lunes a viernes.</a:t>
            </a:r>
            <a:endParaRPr lang="es-SV" sz="3200" dirty="0"/>
          </a:p>
        </p:txBody>
      </p:sp>
    </p:spTree>
    <p:extLst>
      <p:ext uri="{BB962C8B-B14F-4D97-AF65-F5344CB8AC3E}">
        <p14:creationId xmlns:p14="http://schemas.microsoft.com/office/powerpoint/2010/main" val="245705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645A14E-A762-459F-B2A3-28ED959D1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86" y="362672"/>
            <a:ext cx="9607827" cy="61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7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FD1D8C-EFA9-4727-B6B0-8739DB6D5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438" y="808038"/>
            <a:ext cx="7958137" cy="698033"/>
          </a:xfrm>
        </p:spPr>
        <p:txBody>
          <a:bodyPr/>
          <a:lstStyle/>
          <a:p>
            <a:pPr algn="ctr"/>
            <a:r>
              <a:rPr lang="es-SV" b="1" dirty="0"/>
              <a:t>8. Tiempos de Espera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14D215F6-25DE-40DC-934A-9376677479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845236"/>
              </p:ext>
            </p:extLst>
          </p:nvPr>
        </p:nvGraphicFramePr>
        <p:xfrm>
          <a:off x="2611438" y="2460178"/>
          <a:ext cx="6172200" cy="3640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A85BD57-5AA6-4DE1-8440-E0647E9E8572}"/>
              </a:ext>
            </a:extLst>
          </p:cNvPr>
          <p:cNvSpPr txBox="1"/>
          <p:nvPr/>
        </p:nvSpPr>
        <p:spPr>
          <a:xfrm>
            <a:off x="7570694" y="2191870"/>
            <a:ext cx="39937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Espera Larga: El </a:t>
            </a:r>
            <a:r>
              <a:rPr lang="es-ES" sz="6000" b="1" dirty="0"/>
              <a:t>42%</a:t>
            </a:r>
            <a:r>
              <a:rPr lang="es-ES" sz="3600" dirty="0"/>
              <a:t> espera alrededor de 4 horas.</a:t>
            </a:r>
            <a:endParaRPr lang="es-SV" sz="36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FB372DB-8447-4E1D-927D-F4F1568D3599}"/>
              </a:ext>
            </a:extLst>
          </p:cNvPr>
          <p:cNvSpPr txBox="1"/>
          <p:nvPr/>
        </p:nvSpPr>
        <p:spPr>
          <a:xfrm>
            <a:off x="1147062" y="1571972"/>
            <a:ext cx="377456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/>
              <a:t>Espera Muy Larga  </a:t>
            </a:r>
          </a:p>
          <a:p>
            <a:pPr algn="just"/>
            <a:r>
              <a:rPr lang="es-ES" sz="2800" dirty="0"/>
              <a:t>Un </a:t>
            </a:r>
            <a:r>
              <a:rPr lang="es-ES" sz="3600" b="1" dirty="0"/>
              <a:t>25%</a:t>
            </a:r>
            <a:r>
              <a:rPr lang="es-ES" sz="2800" dirty="0"/>
              <a:t> de personas espera hasta 6 horas.</a:t>
            </a:r>
            <a:endParaRPr lang="es-SV" sz="28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7F77C59-18AE-408A-8293-4DFEB60251C3}"/>
              </a:ext>
            </a:extLst>
          </p:cNvPr>
          <p:cNvSpPr txBox="1"/>
          <p:nvPr/>
        </p:nvSpPr>
        <p:spPr>
          <a:xfrm>
            <a:off x="999119" y="4430285"/>
            <a:ext cx="3465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Espera Moderada: El </a:t>
            </a:r>
            <a:r>
              <a:rPr lang="es-ES" sz="3600" b="1" dirty="0"/>
              <a:t>26%</a:t>
            </a:r>
            <a:r>
              <a:rPr lang="es-ES" sz="2800" dirty="0"/>
              <a:t> de personas espera 2 horas.</a:t>
            </a:r>
            <a:endParaRPr lang="es-SV" sz="2800" dirty="0"/>
          </a:p>
        </p:txBody>
      </p:sp>
    </p:spTree>
    <p:extLst>
      <p:ext uri="{BB962C8B-B14F-4D97-AF65-F5344CB8AC3E}">
        <p14:creationId xmlns:p14="http://schemas.microsoft.com/office/powerpoint/2010/main" val="3564984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A1A188-446D-49A7-9194-555CD02AF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48" y="502243"/>
            <a:ext cx="9170503" cy="5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87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F6037-9ED6-4F7B-8502-B96C0BBE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803" y="244441"/>
            <a:ext cx="10381129" cy="1077229"/>
          </a:xfrm>
        </p:spPr>
        <p:txBody>
          <a:bodyPr>
            <a:noAutofit/>
          </a:bodyPr>
          <a:lstStyle/>
          <a:p>
            <a:pPr algn="l"/>
            <a:r>
              <a:rPr lang="es-ES" sz="4000" b="1" dirty="0"/>
              <a:t>9. Principales Problemas en las Unidades de Salud</a:t>
            </a:r>
            <a:endParaRPr lang="es-SV" sz="4000" b="1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2BA73500-2C8C-43E3-8233-117D8B7225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867829"/>
              </p:ext>
            </p:extLst>
          </p:nvPr>
        </p:nvGraphicFramePr>
        <p:xfrm>
          <a:off x="994803" y="1644787"/>
          <a:ext cx="9278937" cy="4234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30AF3A2-119C-4B72-9C2E-0E3DD8074E39}"/>
              </a:ext>
            </a:extLst>
          </p:cNvPr>
          <p:cNvSpPr txBox="1"/>
          <p:nvPr/>
        </p:nvSpPr>
        <p:spPr>
          <a:xfrm>
            <a:off x="7250578" y="5317575"/>
            <a:ext cx="36710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4000" dirty="0"/>
              <a:t>Falta de Medicamentos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83559D-AE3D-464D-BCBD-D2E76CC68B9D}"/>
              </a:ext>
            </a:extLst>
          </p:cNvPr>
          <p:cNvSpPr txBox="1"/>
          <p:nvPr/>
        </p:nvSpPr>
        <p:spPr>
          <a:xfrm>
            <a:off x="7530446" y="4613049"/>
            <a:ext cx="17884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6000" b="1" dirty="0"/>
              <a:t>22%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9D96670-7058-431D-A321-B5FE2071F223}"/>
              </a:ext>
            </a:extLst>
          </p:cNvPr>
          <p:cNvSpPr txBox="1"/>
          <p:nvPr/>
        </p:nvSpPr>
        <p:spPr>
          <a:xfrm>
            <a:off x="1333407" y="5059876"/>
            <a:ext cx="3079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600" dirty="0"/>
              <a:t>Falta de Especialistas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FB1BE47-5A7E-4291-B0B5-4F0A73EB78CA}"/>
              </a:ext>
            </a:extLst>
          </p:cNvPr>
          <p:cNvSpPr txBox="1"/>
          <p:nvPr/>
        </p:nvSpPr>
        <p:spPr>
          <a:xfrm>
            <a:off x="1333407" y="4441319"/>
            <a:ext cx="2070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4000" b="1" dirty="0"/>
              <a:t>15.93%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1F2EEB2-B46F-40C7-B9F7-4815410F1806}"/>
              </a:ext>
            </a:extLst>
          </p:cNvPr>
          <p:cNvSpPr txBox="1"/>
          <p:nvPr/>
        </p:nvSpPr>
        <p:spPr>
          <a:xfrm>
            <a:off x="994803" y="2525168"/>
            <a:ext cx="3079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/>
              <a:t>Mala Atención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922D44A-9303-46E0-8340-F1E5BD53ECD8}"/>
              </a:ext>
            </a:extLst>
          </p:cNvPr>
          <p:cNvSpPr txBox="1"/>
          <p:nvPr/>
        </p:nvSpPr>
        <p:spPr>
          <a:xfrm>
            <a:off x="1678313" y="1852531"/>
            <a:ext cx="181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4800" b="1" dirty="0"/>
              <a:t>13%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6F43F23-B625-400E-BBBD-FC10EC7D6050}"/>
              </a:ext>
            </a:extLst>
          </p:cNvPr>
          <p:cNvSpPr txBox="1"/>
          <p:nvPr/>
        </p:nvSpPr>
        <p:spPr>
          <a:xfrm>
            <a:off x="7605292" y="2360362"/>
            <a:ext cx="3845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600" dirty="0"/>
              <a:t>Falta de Médicos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527CD22-32ED-4085-8F8E-A90C039F35A2}"/>
              </a:ext>
            </a:extLst>
          </p:cNvPr>
          <p:cNvSpPr txBox="1"/>
          <p:nvPr/>
        </p:nvSpPr>
        <p:spPr>
          <a:xfrm>
            <a:off x="6802714" y="1749129"/>
            <a:ext cx="2283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4000" b="1" dirty="0"/>
              <a:t>13.30%</a:t>
            </a:r>
          </a:p>
        </p:txBody>
      </p:sp>
    </p:spTree>
    <p:extLst>
      <p:ext uri="{BB962C8B-B14F-4D97-AF65-F5344CB8AC3E}">
        <p14:creationId xmlns:p14="http://schemas.microsoft.com/office/powerpoint/2010/main" val="974056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C06A744-DD7E-4B6F-9EBC-E4BA42082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28" y="689113"/>
            <a:ext cx="10151144" cy="5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83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46EDF-44E9-4B83-BF04-83CEE808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1984"/>
            <a:ext cx="10058400" cy="792144"/>
          </a:xfrm>
        </p:spPr>
        <p:txBody>
          <a:bodyPr/>
          <a:lstStyle/>
          <a:p>
            <a:pPr algn="ctr"/>
            <a:r>
              <a:rPr lang="es-SV" b="1" dirty="0"/>
              <a:t>10. Especialidades Médicas Más Solicitadas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1FFDF74E-29EB-4C61-8BD0-0BA3E34724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408314"/>
              </p:ext>
            </p:extLst>
          </p:nvPr>
        </p:nvGraphicFramePr>
        <p:xfrm>
          <a:off x="3848102" y="1640542"/>
          <a:ext cx="5284694" cy="4409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E39B6DDC-A1C1-475D-9849-25E9A8272B61}"/>
              </a:ext>
            </a:extLst>
          </p:cNvPr>
          <p:cNvSpPr txBox="1"/>
          <p:nvPr/>
        </p:nvSpPr>
        <p:spPr>
          <a:xfrm>
            <a:off x="8229598" y="2436704"/>
            <a:ext cx="2635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3600" dirty="0"/>
              <a:t>Oncología (cáncer)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0D29CF-2618-4138-B473-C451AF1EB1C2}"/>
              </a:ext>
            </a:extLst>
          </p:cNvPr>
          <p:cNvSpPr txBox="1"/>
          <p:nvPr/>
        </p:nvSpPr>
        <p:spPr>
          <a:xfrm>
            <a:off x="8538880" y="3637033"/>
            <a:ext cx="2017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4800" b="1" dirty="0"/>
              <a:t>27.6%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2E31924-0084-406D-A11A-40159D01C71C}"/>
              </a:ext>
            </a:extLst>
          </p:cNvPr>
          <p:cNvSpPr txBox="1"/>
          <p:nvPr/>
        </p:nvSpPr>
        <p:spPr>
          <a:xfrm>
            <a:off x="2115678" y="1648847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/>
              <a:t>pediatría </a:t>
            </a:r>
            <a:r>
              <a:rPr lang="es-SV" sz="4000" b="1" dirty="0"/>
              <a:t>7.9%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4198D02-D0A1-466E-95D6-6AF75857034F}"/>
              </a:ext>
            </a:extLst>
          </p:cNvPr>
          <p:cNvSpPr txBox="1"/>
          <p:nvPr/>
        </p:nvSpPr>
        <p:spPr>
          <a:xfrm>
            <a:off x="950262" y="3036868"/>
            <a:ext cx="3756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/>
              <a:t>odontología </a:t>
            </a:r>
            <a:r>
              <a:rPr lang="es-SV" sz="4000" b="1" dirty="0"/>
              <a:t>7.1%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DBFA3B5-E97B-4E90-8119-AA26A24792F1}"/>
              </a:ext>
            </a:extLst>
          </p:cNvPr>
          <p:cNvSpPr txBox="1"/>
          <p:nvPr/>
        </p:nvSpPr>
        <p:spPr>
          <a:xfrm>
            <a:off x="1358153" y="5042647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3200" dirty="0"/>
              <a:t>oftalmología</a:t>
            </a:r>
            <a:r>
              <a:rPr lang="es-SV" dirty="0"/>
              <a:t> </a:t>
            </a:r>
            <a:r>
              <a:rPr lang="es-SV" sz="4000" b="1" dirty="0"/>
              <a:t>7.0%</a:t>
            </a:r>
          </a:p>
        </p:txBody>
      </p:sp>
    </p:spTree>
    <p:extLst>
      <p:ext uri="{BB962C8B-B14F-4D97-AF65-F5344CB8AC3E}">
        <p14:creationId xmlns:p14="http://schemas.microsoft.com/office/powerpoint/2010/main" val="1984457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37B6D2-91E4-49B9-BD21-62FF4EB93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931" y="579721"/>
            <a:ext cx="9806608" cy="58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36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{0B934FAD-031D-46A7-AEBA-39AEAB0CC3AE}TF37254b02-f5b5-44b0-803d-e6af9466a0244d147964-33a7cc9fa501</Template>
  <TotalTime>529</TotalTime>
  <Words>433</Words>
  <Application>Microsoft Office PowerPoint</Application>
  <PresentationFormat>Panorámica</PresentationFormat>
  <Paragraphs>66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MS Shell Dlg 2</vt:lpstr>
      <vt:lpstr>Times New Roman</vt:lpstr>
      <vt:lpstr>Wingdings</vt:lpstr>
      <vt:lpstr>Wingdings 3</vt:lpstr>
      <vt:lpstr>Madison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3. Razones para la Automedicación</vt:lpstr>
      <vt:lpstr>Presentación de PowerPoint</vt:lpstr>
      <vt:lpstr>Presentación de PowerPoint</vt:lpstr>
      <vt:lpstr>Presentación de PowerPoint</vt:lpstr>
      <vt:lpstr>5. GASTO EN SALUD</vt:lpstr>
      <vt:lpstr>Presentación de PowerPoint</vt:lpstr>
      <vt:lpstr>6. Distancia a la Unidad de Salud</vt:lpstr>
      <vt:lpstr>Presentación de PowerPoint</vt:lpstr>
      <vt:lpstr>7. Días de Atención</vt:lpstr>
      <vt:lpstr>Presentación de PowerPoint</vt:lpstr>
      <vt:lpstr>8. Tiempos de Espera</vt:lpstr>
      <vt:lpstr>Presentación de PowerPoint</vt:lpstr>
      <vt:lpstr>9. Principales Problemas en las Unidades de Salud</vt:lpstr>
      <vt:lpstr>Presentación de PowerPoint</vt:lpstr>
      <vt:lpstr>10. Especialidades Médicas Más Solicitadas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COFOA-SS1</cp:lastModifiedBy>
  <cp:revision>33</cp:revision>
  <cp:lastPrinted>2025-10-29T12:47:58Z</cp:lastPrinted>
  <dcterms:created xsi:type="dcterms:W3CDTF">2025-10-27T20:30:41Z</dcterms:created>
  <dcterms:modified xsi:type="dcterms:W3CDTF">2025-10-29T12:51:28Z</dcterms:modified>
</cp:coreProperties>
</file>